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3" r:id="rId5"/>
    <p:sldId id="272" r:id="rId6"/>
    <p:sldId id="259" r:id="rId7"/>
    <p:sldId id="274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 snapToGrid="0">
      <p:cViewPr>
        <p:scale>
          <a:sx n="100" d="100"/>
          <a:sy n="100" d="100"/>
        </p:scale>
        <p:origin x="90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61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3242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676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2415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180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3081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8038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151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247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24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946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4268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495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837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1079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028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6112F-2A25-49D8-A144-DE50852969ED}" type="datetimeFigureOut">
              <a:rPr lang="pl-PL" smtClean="0"/>
              <a:t>2017-12-06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7464261-A285-4803-8FED-9DB4ACFE3B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067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47179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chemeClr val="accent2">
                    <a:lumMod val="75000"/>
                  </a:schemeClr>
                </a:solidFill>
              </a:rPr>
              <a:t>WIELCY OBYWATELE </a:t>
            </a:r>
            <a:br>
              <a:rPr lang="pl-PL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l-PL" dirty="0" smtClean="0">
                <a:solidFill>
                  <a:schemeClr val="accent2">
                    <a:lumMod val="75000"/>
                  </a:schemeClr>
                </a:solidFill>
              </a:rPr>
              <a:t>MAŁYCH SZKÓŁ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988047" y="3259864"/>
            <a:ext cx="8915399" cy="417191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pl-PL" sz="9600" dirty="0" smtClean="0"/>
              <a:t>FUNDUSZ INICJATYW </a:t>
            </a:r>
            <a:r>
              <a:rPr lang="pl-PL" sz="9600" dirty="0" smtClean="0"/>
              <a:t>OBYWATELSKICH</a:t>
            </a:r>
          </a:p>
          <a:p>
            <a:pPr algn="ctr"/>
            <a:endParaRPr lang="pl-PL" sz="9600" dirty="0" smtClean="0"/>
          </a:p>
          <a:p>
            <a:pPr algn="ctr"/>
            <a:r>
              <a:rPr lang="pl-PL" sz="9600" b="1" smtClean="0"/>
              <a:t>Zacznijmy </a:t>
            </a:r>
            <a:r>
              <a:rPr lang="pl-PL" sz="9600" b="1" dirty="0" smtClean="0"/>
              <a:t>od komunikacji</a:t>
            </a:r>
            <a:endParaRPr lang="pl-PL" sz="3200" b="1" dirty="0" smtClean="0"/>
          </a:p>
          <a:p>
            <a:pPr algn="r"/>
            <a:endParaRPr lang="pl-PL" sz="6400" dirty="0" smtClean="0"/>
          </a:p>
          <a:p>
            <a:pPr algn="r"/>
            <a:endParaRPr lang="pl-PL" sz="6400" u="sng" dirty="0" smtClean="0"/>
          </a:p>
          <a:p>
            <a:pPr algn="r"/>
            <a:r>
              <a:rPr lang="pl-PL" sz="6400" u="sng" dirty="0" smtClean="0"/>
              <a:t>WARSZTATY </a:t>
            </a:r>
            <a:r>
              <a:rPr lang="pl-PL" sz="6400" u="sng" dirty="0" smtClean="0"/>
              <a:t>DLA RODZICÓW I DZIECI</a:t>
            </a:r>
          </a:p>
          <a:p>
            <a:pPr algn="r"/>
            <a:r>
              <a:rPr lang="pl-PL" sz="6400" dirty="0" smtClean="0"/>
              <a:t>KOORDYNATORZY PROJEKTU</a:t>
            </a:r>
          </a:p>
          <a:p>
            <a:pPr algn="r"/>
            <a:r>
              <a:rPr lang="pl-PL" sz="6400" dirty="0" smtClean="0"/>
              <a:t>-Monika Drozdalska – Hołub</a:t>
            </a:r>
          </a:p>
          <a:p>
            <a:pPr algn="r"/>
            <a:r>
              <a:rPr lang="pl-PL" sz="6400" dirty="0"/>
              <a:t> </a:t>
            </a:r>
            <a:r>
              <a:rPr lang="pl-PL" sz="6400" dirty="0" smtClean="0"/>
              <a:t>                                         - Agata Wójcicka                                                                               </a:t>
            </a:r>
            <a:endParaRPr lang="pl-PL" sz="6400" dirty="0"/>
          </a:p>
        </p:txBody>
      </p:sp>
    </p:spTree>
    <p:extLst>
      <p:ext uri="{BB962C8B-B14F-4D97-AF65-F5344CB8AC3E}">
        <p14:creationId xmlns:p14="http://schemas.microsoft.com/office/powerpoint/2010/main" val="18535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pl-PL" b="1" u="sng" dirty="0">
                <a:ea typeface="Times New Roman" panose="02020603050405020304" pitchFamily="18" charset="0"/>
              </a:rPr>
              <a:t>UCIEKANIE OD CUDZYCH </a:t>
            </a:r>
            <a:r>
              <a:rPr lang="pl-PL" b="1" u="sng" dirty="0" smtClean="0">
                <a:ea typeface="Times New Roman" panose="02020603050405020304" pitchFamily="18" charset="0"/>
              </a:rPr>
              <a:t>PROBLEMÓW</a:t>
            </a:r>
            <a:r>
              <a:rPr lang="pl-PL" dirty="0">
                <a:ea typeface="Times New Roman" panose="02020603050405020304" pitchFamily="18" charset="0"/>
              </a:rPr>
              <a:t/>
            </a:r>
            <a:br>
              <a:rPr lang="pl-PL" dirty="0">
                <a:ea typeface="Times New Roman" panose="02020603050405020304" pitchFamily="18" charset="0"/>
              </a:rPr>
            </a:br>
            <a:r>
              <a:rPr lang="pl-PL" sz="2200" dirty="0" smtClean="0">
                <a:ea typeface="Times New Roman" panose="02020603050405020304" pitchFamily="18" charset="0"/>
              </a:rPr>
              <a:t>polega </a:t>
            </a:r>
            <a:r>
              <a:rPr lang="pl-PL" sz="2200" dirty="0">
                <a:ea typeface="Times New Roman" panose="02020603050405020304" pitchFamily="18" charset="0"/>
              </a:rPr>
              <a:t>na tym, że nie jesteśmy skłonni zajmować nimi. Nie bierzemy pod uwagę uczuć ani  zmartwień innych ludzi. Nie chcemy zajmować się ich lękami, obawami i troskami</a:t>
            </a:r>
            <a:r>
              <a:rPr lang="pl-PL" sz="2200" dirty="0" smtClean="0">
                <a:ea typeface="Times New Roman" panose="02020603050405020304" pitchFamily="18" charset="0"/>
              </a:rPr>
              <a:t>.</a:t>
            </a:r>
            <a:br>
              <a:rPr lang="pl-PL" sz="2200" dirty="0" smtClean="0">
                <a:ea typeface="Times New Roman" panose="02020603050405020304" pitchFamily="18" charset="0"/>
              </a:rPr>
            </a:br>
            <a:r>
              <a:rPr lang="pl-PL" sz="2200" dirty="0" smtClean="0">
                <a:ea typeface="Times New Roman" panose="02020603050405020304" pitchFamily="18" charset="0"/>
              </a:rPr>
              <a:t/>
            </a:r>
            <a:br>
              <a:rPr lang="pl-PL" sz="2200" dirty="0" smtClean="0">
                <a:ea typeface="Times New Roman" panose="02020603050405020304" pitchFamily="18" charset="0"/>
              </a:rPr>
            </a:br>
            <a:r>
              <a:rPr lang="pl-PL" sz="2200" dirty="0">
                <a:ea typeface="Times New Roman" panose="02020603050405020304" pitchFamily="18" charset="0"/>
              </a:rPr>
              <a:t/>
            </a:r>
            <a:br>
              <a:rPr lang="pl-PL" sz="2200" dirty="0">
                <a:ea typeface="Times New Roman" panose="02020603050405020304" pitchFamily="18" charset="0"/>
              </a:rPr>
            </a:br>
            <a:r>
              <a:rPr lang="pl-PL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509736"/>
            <a:ext cx="8915400" cy="3401486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Jak zachowuje się ktoś, kto </a:t>
            </a:r>
            <a:r>
              <a:rPr lang="pl-PL" b="1" dirty="0"/>
              <a:t>ucieka od cudzych problemów</a:t>
            </a:r>
            <a:r>
              <a:rPr lang="pl-PL" dirty="0"/>
              <a:t> ?</a:t>
            </a:r>
          </a:p>
          <a:p>
            <a:r>
              <a:rPr lang="pl-PL" dirty="0" smtClean="0"/>
              <a:t> </a:t>
            </a:r>
            <a:r>
              <a:rPr lang="pl-PL" dirty="0"/>
              <a:t>Doradza: </a:t>
            </a:r>
            <a:r>
              <a:rPr lang="pl-PL" i="1" dirty="0"/>
              <a:t>,,Najlepiej byłoby, gdybyś…”.</a:t>
            </a:r>
            <a:endParaRPr lang="pl-PL" dirty="0"/>
          </a:p>
          <a:p>
            <a:r>
              <a:rPr lang="pl-PL" dirty="0" smtClean="0"/>
              <a:t>Zmienia </a:t>
            </a:r>
            <a:r>
              <a:rPr lang="pl-PL" dirty="0"/>
              <a:t>temat: </a:t>
            </a:r>
            <a:r>
              <a:rPr lang="pl-PL" i="1" dirty="0"/>
              <a:t>,,Jaką dyscyplinę sportu chcesz uprawiać?”.</a:t>
            </a:r>
            <a:endParaRPr lang="pl-PL" dirty="0"/>
          </a:p>
          <a:p>
            <a:r>
              <a:rPr lang="pl-PL" dirty="0" smtClean="0"/>
              <a:t> </a:t>
            </a:r>
            <a:r>
              <a:rPr lang="pl-PL" dirty="0"/>
              <a:t>Logicznie argumentuje: </a:t>
            </a:r>
            <a:r>
              <a:rPr lang="pl-PL" i="1" dirty="0"/>
              <a:t>,, Możesz poprawić swoje wyniki tylko przez bardziej wytężoną</a:t>
            </a:r>
            <a:r>
              <a:rPr lang="pl-PL" dirty="0"/>
              <a:t> naukę”. Najważniejsze są fakty, o uczuciach się nie mówi.</a:t>
            </a:r>
          </a:p>
          <a:p>
            <a:r>
              <a:rPr lang="pl-PL" dirty="0" smtClean="0"/>
              <a:t>Pociesza</a:t>
            </a:r>
            <a:r>
              <a:rPr lang="pl-PL" dirty="0"/>
              <a:t>: </a:t>
            </a:r>
            <a:r>
              <a:rPr lang="pl-PL" i="1" dirty="0"/>
              <a:t>,,Wszystko będzie dobrze”.</a:t>
            </a:r>
            <a:r>
              <a:rPr lang="pl-PL" dirty="0"/>
              <a:t> W ten sposób poprawia nastrój swego rozmówcy, ale nie zajmuje się trapiącym go problemem.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244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254458"/>
            <a:ext cx="8486879" cy="630759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,,ŚCIĄGAWKA Z KOMUNIKACJI</a:t>
            </a:r>
            <a:r>
              <a:rPr lang="pl-PL" b="1" dirty="0" smtClean="0"/>
              <a:t>”</a:t>
            </a:r>
            <a:br>
              <a:rPr lang="pl-PL" b="1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sz="2700" b="1" u="sng" dirty="0"/>
              <a:t>Zasady skutecznego komunikowania </a:t>
            </a:r>
            <a:r>
              <a:rPr lang="pl-PL" sz="2700" b="1" u="sng" dirty="0" smtClean="0"/>
              <a:t>się.</a:t>
            </a:r>
            <a:br>
              <a:rPr lang="pl-PL" sz="2700" b="1" u="sng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13626" y="1809346"/>
            <a:ext cx="9970851" cy="4505486"/>
          </a:xfrm>
        </p:spPr>
        <p:txBody>
          <a:bodyPr>
            <a:noAutofit/>
          </a:bodyPr>
          <a:lstStyle/>
          <a:p>
            <a:r>
              <a:rPr lang="pl-PL" b="1" dirty="0" smtClean="0"/>
              <a:t>Słuchaj</a:t>
            </a:r>
            <a:r>
              <a:rPr lang="pl-PL" dirty="0" smtClean="0"/>
              <a:t> uważnie tego, co mówi druga osoba. </a:t>
            </a:r>
          </a:p>
          <a:p>
            <a:r>
              <a:rPr lang="pl-PL" dirty="0" smtClean="0"/>
              <a:t>Podczas wypowiedzi drugiej osoby </a:t>
            </a:r>
            <a:r>
              <a:rPr lang="pl-PL" b="1" dirty="0" smtClean="0"/>
              <a:t>staraj się zrozumieć</a:t>
            </a:r>
            <a:r>
              <a:rPr lang="pl-PL" dirty="0" smtClean="0"/>
              <a:t>, co ona przeżywa. </a:t>
            </a:r>
          </a:p>
          <a:p>
            <a:r>
              <a:rPr lang="pl-PL" dirty="0" smtClean="0"/>
              <a:t> Nie wykorzystuj czasu wypowiedzi partnera do przygotowywania własnej wypowiedzi.</a:t>
            </a:r>
          </a:p>
          <a:p>
            <a:r>
              <a:rPr lang="pl-PL" dirty="0" smtClean="0"/>
              <a:t>Kiedy wyrażasz to, co myślisz, czujesz albo zrobiłaś, </a:t>
            </a:r>
            <a:r>
              <a:rPr lang="pl-PL" b="1" dirty="0" smtClean="0"/>
              <a:t>mów ,,ja</a:t>
            </a:r>
            <a:r>
              <a:rPr lang="pl-PL" dirty="0" smtClean="0"/>
              <a:t>”, zamiast używać słów: </a:t>
            </a:r>
            <a:r>
              <a:rPr lang="pl-PL" i="1" dirty="0" smtClean="0"/>
              <a:t>,,ty,</a:t>
            </a:r>
            <a:r>
              <a:rPr lang="pl-PL" dirty="0" smtClean="0"/>
              <a:t> </a:t>
            </a:r>
            <a:r>
              <a:rPr lang="pl-PL" i="1" dirty="0" smtClean="0"/>
              <a:t>oni, ludzie, się </a:t>
            </a:r>
            <a:r>
              <a:rPr lang="pl-PL" i="1" dirty="0" err="1" smtClean="0"/>
              <a:t>robi</a:t>
            </a:r>
            <a:r>
              <a:rPr lang="pl-PL" dirty="0" err="1" smtClean="0"/>
              <a:t>”.Pozwól</a:t>
            </a:r>
            <a:r>
              <a:rPr lang="pl-PL" dirty="0" smtClean="0"/>
              <a:t> innym poznać siebie.</a:t>
            </a:r>
          </a:p>
          <a:p>
            <a:r>
              <a:rPr lang="pl-PL" b="1" dirty="0"/>
              <a:t>Unikaj przesadnych określeń</a:t>
            </a:r>
            <a:r>
              <a:rPr lang="pl-PL" dirty="0"/>
              <a:t>, takich jak: ,,zawsze”, ,,nigdy”, ,,niemożliwe”, ,,niewiarygodne”. Używa się ich głównie dla uniknięcia problemu lub odpowiedzialności za swoje zachowanie</a:t>
            </a:r>
            <a:endParaRPr lang="pl-PL" dirty="0" smtClean="0"/>
          </a:p>
          <a:p>
            <a:r>
              <a:rPr lang="pl-PL" b="1" dirty="0" smtClean="0"/>
              <a:t>Unikaj zadawania pytań do czasu</a:t>
            </a:r>
            <a:r>
              <a:rPr lang="pl-PL" dirty="0" smtClean="0"/>
              <a:t>, kiedy naprawdę potrzebujesz informacji albo chcesz coś wiedzieć. </a:t>
            </a:r>
          </a:p>
          <a:p>
            <a:r>
              <a:rPr lang="pl-PL" b="1" dirty="0" smtClean="0"/>
              <a:t>Unikaj niedoceniania</a:t>
            </a:r>
            <a:r>
              <a:rPr lang="pl-PL" dirty="0" smtClean="0"/>
              <a:t> (lekceważenia) drugiej osoby lub samej siebie. Chodzi tu o takie zachowanie się w procesie porozumiewania się, jakby to, co myślisz lub czujesz, było ważniejsze niż to, co myśli i czuje druga osoba albo odwrotnie: o obniżanie znaczenia samego siebie i takie zachowanie, jakby to druga osoba była ważniejsza.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521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3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42809" y="624110"/>
            <a:ext cx="9461803" cy="815584"/>
          </a:xfrm>
        </p:spPr>
        <p:txBody>
          <a:bodyPr>
            <a:normAutofit/>
          </a:bodyPr>
          <a:lstStyle/>
          <a:p>
            <a:r>
              <a:rPr lang="pl-PL" sz="2400" b="1" u="sng" dirty="0" smtClean="0"/>
              <a:t>Zasady </a:t>
            </a:r>
            <a:r>
              <a:rPr lang="pl-PL" sz="2400" b="1" u="sng" dirty="0"/>
              <a:t>skutecznego komunikowania </a:t>
            </a:r>
            <a:r>
              <a:rPr lang="pl-PL" sz="2400" b="1" u="sng" dirty="0" smtClean="0"/>
              <a:t>się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88723" y="1365114"/>
            <a:ext cx="9315889" cy="5881991"/>
          </a:xfrm>
        </p:spPr>
        <p:txBody>
          <a:bodyPr>
            <a:noAutofit/>
          </a:bodyPr>
          <a:lstStyle/>
          <a:p>
            <a:r>
              <a:rPr lang="pl-PL" b="1" dirty="0" smtClean="0"/>
              <a:t>Unikaj </a:t>
            </a:r>
            <a:r>
              <a:rPr lang="pl-PL" b="1" dirty="0"/>
              <a:t>interpretowania</a:t>
            </a:r>
            <a:r>
              <a:rPr lang="pl-PL" dirty="0"/>
              <a:t>. Interpretowanie ma miejsce wtedy, gdy mówisz komuś, dlaczego tak się zachowuje, co powoduje, że tak myśli, czuje. Np. ,,jesteś osobą nastawioną obronnie” zamiast ,,zauważyłam, że kłócisz się i nie zgadzasz się z większością tego, co mówię i trudno mi rozmawiać z tobą</a:t>
            </a:r>
            <a:r>
              <a:rPr lang="pl-PL" dirty="0" smtClean="0"/>
              <a:t>”.</a:t>
            </a:r>
            <a:endParaRPr lang="pl-PL" dirty="0"/>
          </a:p>
          <a:p>
            <a:r>
              <a:rPr lang="pl-PL" b="1" dirty="0" smtClean="0"/>
              <a:t>Unikaj </a:t>
            </a:r>
            <a:r>
              <a:rPr lang="pl-PL" b="1" dirty="0"/>
              <a:t>określeń obniżających pewność wypowiedzi</a:t>
            </a:r>
            <a:r>
              <a:rPr lang="pl-PL" dirty="0"/>
              <a:t>, takich jak: ,,może”, ,,można by sądzić”, ,,można by powiedzieć”. Używaj ich tylko wtedy, kiedy naprawdę nie jesteś czegoś pewna. Takie słowa są również sposobem unikania odpowiedzialności za to, co się mówi. Inne </a:t>
            </a:r>
            <a:r>
              <a:rPr lang="pl-PL" dirty="0" smtClean="0"/>
              <a:t>słowo- </a:t>
            </a:r>
            <a:r>
              <a:rPr lang="pl-PL" dirty="0"/>
              <a:t>,,spróbuję”- jest często używane zamiast ,, nie zrobię tego”.</a:t>
            </a:r>
          </a:p>
          <a:p>
            <a:r>
              <a:rPr lang="pl-PL" b="1" dirty="0" smtClean="0"/>
              <a:t>Reaguj </a:t>
            </a:r>
            <a:r>
              <a:rPr lang="pl-PL" b="1" dirty="0"/>
              <a:t>na nieadekwatność wypowiedzi innych osób</a:t>
            </a:r>
            <a:r>
              <a:rPr lang="pl-PL" dirty="0"/>
              <a:t>. </a:t>
            </a:r>
            <a:r>
              <a:rPr lang="pl-PL" dirty="0" smtClean="0"/>
              <a:t>Jeśli </a:t>
            </a:r>
            <a:r>
              <a:rPr lang="pl-PL" dirty="0"/>
              <a:t>ignorujesz czyjeś ,,gry” lub wchodzisz w nie, w ostatecznym rozrachunku szkodzisz graczowi. ,,Grami” nazywa się takie zachowania, gdy człowiek komunikuje coś, ukrywając prawdziwe intencje. </a:t>
            </a:r>
          </a:p>
          <a:p>
            <a:r>
              <a:rPr lang="pl-PL" dirty="0" smtClean="0"/>
              <a:t> </a:t>
            </a:r>
            <a:r>
              <a:rPr lang="pl-PL" b="1" dirty="0"/>
              <a:t>Weź odpowiedzialność za to, co mówisz</a:t>
            </a:r>
            <a:r>
              <a:rPr lang="pl-PL" dirty="0"/>
              <a:t> </a:t>
            </a:r>
            <a:r>
              <a:rPr lang="pl-PL" b="1" dirty="0"/>
              <a:t>i za to, jak się zachowujesz</a:t>
            </a:r>
            <a:r>
              <a:rPr lang="pl-PL" dirty="0"/>
              <a:t>. Nie mów: ,,Sprawiasz, ze jestem smutna”, bo w ten sposób przerzucasz odpowiedzialność za swoje uczucia na drugą osobę. Mów: ,,Jestem smutna, ponieważ….”</a:t>
            </a:r>
          </a:p>
        </p:txBody>
      </p:sp>
    </p:spTree>
    <p:extLst>
      <p:ext uri="{BB962C8B-B14F-4D97-AF65-F5344CB8AC3E}">
        <p14:creationId xmlns:p14="http://schemas.microsoft.com/office/powerpoint/2010/main" val="298787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3950"/>
          </a:xfrm>
        </p:spPr>
        <p:txBody>
          <a:bodyPr/>
          <a:lstStyle/>
          <a:p>
            <a:r>
              <a:rPr lang="pl-PL" altLang="pl-PL" b="1" dirty="0"/>
              <a:t>Podsumowanie, czyli dobre rady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53374" y="1564736"/>
            <a:ext cx="7010684" cy="3115340"/>
          </a:xfrm>
        </p:spPr>
        <p:txBody>
          <a:bodyPr>
            <a:noAutofit/>
          </a:bodyPr>
          <a:lstStyle/>
          <a:p>
            <a:pPr marL="990600" lvl="1" indent="-533400"/>
            <a:r>
              <a:rPr lang="pl-PL" altLang="pl-PL" sz="1800" dirty="0"/>
              <a:t>nie oceniajmy</a:t>
            </a:r>
          </a:p>
          <a:p>
            <a:pPr marL="990600" lvl="1" indent="-533400"/>
            <a:r>
              <a:rPr lang="pl-PL" altLang="pl-PL" sz="1800" dirty="0"/>
              <a:t>nie dawajmy „dobrych rad”</a:t>
            </a:r>
          </a:p>
          <a:p>
            <a:pPr marL="990600" lvl="1" indent="-533400"/>
            <a:r>
              <a:rPr lang="pl-PL" altLang="pl-PL" sz="1800" dirty="0"/>
              <a:t>dbajmy o prostotę i przejrzystość języka</a:t>
            </a:r>
          </a:p>
          <a:p>
            <a:pPr marL="990600" lvl="1" indent="-533400"/>
            <a:r>
              <a:rPr lang="pl-PL" altLang="pl-PL" sz="1800" dirty="0"/>
              <a:t>unikajmy „gadulstwa”</a:t>
            </a:r>
          </a:p>
          <a:p>
            <a:pPr marL="990600" lvl="1" indent="-533400"/>
            <a:r>
              <a:rPr lang="pl-PL" altLang="pl-PL" sz="1800" dirty="0"/>
              <a:t>sprawdzajmy poprzez zadawanie pytań, czy jesteśmy zrozumiali</a:t>
            </a:r>
          </a:p>
          <a:p>
            <a:pPr marL="990600" lvl="1" indent="-533400"/>
            <a:r>
              <a:rPr lang="pl-PL" altLang="pl-PL" sz="1800" dirty="0"/>
              <a:t>dostosujmy tempo i ton głosu</a:t>
            </a:r>
          </a:p>
          <a:p>
            <a:pPr marL="990600" lvl="1" indent="-533400"/>
            <a:r>
              <a:rPr lang="pl-PL" altLang="pl-PL" sz="1800" dirty="0"/>
              <a:t>uważnie słuchajmy</a:t>
            </a:r>
          </a:p>
          <a:p>
            <a:pPr marL="990600" lvl="1" indent="-533400"/>
            <a:r>
              <a:rPr lang="pl-PL" altLang="pl-PL" sz="1800" dirty="0"/>
              <a:t>nie wyciągajmy informacji na siłę</a:t>
            </a:r>
          </a:p>
          <a:p>
            <a:pPr marL="990600" lvl="1" indent="-533400"/>
            <a:r>
              <a:rPr lang="pl-PL" altLang="pl-PL" sz="1800" dirty="0"/>
              <a:t>zadbajmy o komfort rozmowy</a:t>
            </a:r>
          </a:p>
          <a:p>
            <a:pPr marL="990600" lvl="1" indent="-533400"/>
            <a:r>
              <a:rPr lang="pl-PL" altLang="pl-PL" sz="1800" dirty="0"/>
              <a:t>sprawdźmy dostępny nam czas</a:t>
            </a:r>
          </a:p>
          <a:p>
            <a:pPr marL="990600" lvl="1" indent="-533400"/>
            <a:r>
              <a:rPr lang="pl-PL" altLang="pl-PL" sz="1800" dirty="0"/>
              <a:t>dobierzmy odpowiednie miejsce</a:t>
            </a:r>
          </a:p>
        </p:txBody>
      </p:sp>
      <p:pic>
        <p:nvPicPr>
          <p:cNvPr id="7170" name="Picture 2" descr="Znalezione obrazy dla zapytania komunikacja interpersonalna prezentac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802" y="3545013"/>
            <a:ext cx="4370123" cy="280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032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76090"/>
          </a:xfrm>
        </p:spPr>
        <p:txBody>
          <a:bodyPr/>
          <a:lstStyle/>
          <a:p>
            <a:r>
              <a:rPr lang="pl-PL" altLang="pl-PL" b="1" dirty="0"/>
              <a:t>Podsumowanie, czyli dobre rady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495425"/>
            <a:ext cx="8915400" cy="2588463"/>
          </a:xfrm>
        </p:spPr>
        <p:txBody>
          <a:bodyPr>
            <a:normAutofit/>
          </a:bodyPr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pl-PL" altLang="pl-PL" dirty="0"/>
              <a:t>Przestrzegajmy się przed:</a:t>
            </a:r>
          </a:p>
          <a:p>
            <a:pPr marL="990600" lvl="1" indent="-533400"/>
            <a:r>
              <a:rPr lang="pl-PL" altLang="pl-PL" sz="1800" dirty="0"/>
              <a:t>słuchaniem w milczeniu z „kamienną twarzą”</a:t>
            </a:r>
          </a:p>
          <a:p>
            <a:pPr marL="990600" lvl="1" indent="-533400"/>
            <a:r>
              <a:rPr lang="pl-PL" altLang="pl-PL" sz="1800" dirty="0"/>
              <a:t>unikaniem kontaktu wzrokowego</a:t>
            </a:r>
          </a:p>
          <a:p>
            <a:pPr marL="990600" lvl="1" indent="-533400"/>
            <a:r>
              <a:rPr lang="pl-PL" altLang="pl-PL" sz="1800" dirty="0"/>
              <a:t>nerwowym spoglądaniem na zegarek i rozglądaniem się wokoło</a:t>
            </a:r>
          </a:p>
          <a:p>
            <a:pPr marL="990600" lvl="1" indent="-533400"/>
            <a:r>
              <a:rPr lang="pl-PL" altLang="pl-PL" sz="1800" dirty="0"/>
              <a:t>zadawaniem pytań zamkniętych, na które odpowiada się „tak” lub „nie”</a:t>
            </a:r>
          </a:p>
        </p:txBody>
      </p:sp>
      <p:pic>
        <p:nvPicPr>
          <p:cNvPr id="4098" name="Picture 2" descr="Podobny obr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5" y="3712413"/>
            <a:ext cx="3825875" cy="277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674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431915" y="3105835"/>
            <a:ext cx="89883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>
              <a:buFont typeface="Wingdings" panose="05000000000000000000" pitchFamily="2" charset="2"/>
              <a:buNone/>
            </a:pPr>
            <a:r>
              <a:rPr lang="pl-PL" altLang="pl-PL" sz="3600" b="1" dirty="0" smtClean="0"/>
              <a:t>„Dobry kontakt zaczyna się od tego </a:t>
            </a:r>
            <a:br>
              <a:rPr lang="pl-PL" altLang="pl-PL" sz="3600" b="1" dirty="0" smtClean="0"/>
            </a:br>
            <a:r>
              <a:rPr lang="pl-PL" altLang="pl-PL" sz="3600" b="1" dirty="0" smtClean="0"/>
              <a:t>co łączy. A nie od tego, co dzieli.”</a:t>
            </a:r>
            <a:endParaRPr lang="pl-PL" alt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165459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Definiowanie </a:t>
            </a:r>
            <a:r>
              <a:rPr lang="pl-PL" dirty="0"/>
              <a:t>pojęcia komunikacji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57425" y="1459149"/>
            <a:ext cx="4591050" cy="5065475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pl-PL" sz="5900" b="1" dirty="0"/>
              <a:t>,,Komunikacja”  oznacza </a:t>
            </a:r>
            <a:endParaRPr lang="pl-PL" sz="5900" b="1" dirty="0" smtClean="0"/>
          </a:p>
          <a:p>
            <a:r>
              <a:rPr lang="pl-PL" sz="5500" dirty="0" smtClean="0"/>
              <a:t>porozumiewanie </a:t>
            </a:r>
            <a:r>
              <a:rPr lang="pl-PL" sz="5500" dirty="0"/>
              <a:t>się</a:t>
            </a:r>
            <a:r>
              <a:rPr lang="pl-PL" sz="5500" dirty="0" smtClean="0"/>
              <a:t>,</a:t>
            </a:r>
          </a:p>
          <a:p>
            <a:r>
              <a:rPr lang="pl-PL" sz="5500" dirty="0" smtClean="0"/>
              <a:t> </a:t>
            </a:r>
            <a:r>
              <a:rPr lang="pl-PL" sz="5500" dirty="0"/>
              <a:t>przekazywanie myśli, </a:t>
            </a:r>
            <a:r>
              <a:rPr lang="pl-PL" sz="5500" dirty="0" smtClean="0"/>
              <a:t>wiadomości</a:t>
            </a:r>
            <a:r>
              <a:rPr lang="pl-PL" sz="5500" dirty="0"/>
              <a:t>, </a:t>
            </a:r>
            <a:endParaRPr lang="pl-PL" sz="5500" dirty="0" smtClean="0"/>
          </a:p>
          <a:p>
            <a:r>
              <a:rPr lang="pl-PL" sz="5500" dirty="0" smtClean="0"/>
              <a:t>łączność</a:t>
            </a:r>
            <a:r>
              <a:rPr lang="pl-PL" sz="5500" dirty="0"/>
              <a:t>, wymianę, rozmowę</a:t>
            </a:r>
            <a:r>
              <a:rPr lang="pl-PL" sz="5500" dirty="0" smtClean="0"/>
              <a:t>.</a:t>
            </a:r>
          </a:p>
          <a:p>
            <a:r>
              <a:rPr lang="pl-PL" sz="5500" dirty="0"/>
              <a:t>Komunikując się ze sobą, ludzie osiągają wzajemne zrozumienie, uczą się lubić siebie, wpływać na siebie, budować zaufanie, dowiadują się czegoś o sobie samych i o tym, jak inni ich widzą.</a:t>
            </a:r>
          </a:p>
          <a:p>
            <a:r>
              <a:rPr lang="pl-PL" sz="5500" dirty="0"/>
              <a:t>Z komunikacją mamy do czynienia, kiedy ktoś wysyła jakiś przekaz ze świadomym zamiarem wywołania odpowiedzi. </a:t>
            </a:r>
            <a:endParaRPr lang="pl-PL" sz="5500" dirty="0" smtClean="0"/>
          </a:p>
          <a:p>
            <a:r>
              <a:rPr lang="pl-PL" sz="5500" dirty="0"/>
              <a:t>Skuteczna komunikacja zachodzi między dwiema osobami- wtedy, kiedy odbiorca rozumie sytuację tak, jak zamierzał nadawca.</a:t>
            </a:r>
          </a:p>
        </p:txBody>
      </p:sp>
      <p:pic>
        <p:nvPicPr>
          <p:cNvPr id="6146" name="Picture 2" descr="http://studioopinii.pl/wp-content/uploads/2015/02/met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2740039"/>
            <a:ext cx="4908550" cy="3915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36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390646"/>
            <a:ext cx="8911687" cy="1280890"/>
          </a:xfrm>
        </p:spPr>
        <p:txBody>
          <a:bodyPr/>
          <a:lstStyle/>
          <a:p>
            <a:r>
              <a:rPr lang="pl-PL" altLang="pl-PL" b="1" dirty="0"/>
              <a:t>KOMUNIKACJA </a:t>
            </a:r>
            <a:r>
              <a:rPr lang="pl-PL" altLang="pl-PL" b="1" dirty="0" smtClean="0"/>
              <a:t>INTERPERSONALNA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6560" y="3755662"/>
            <a:ext cx="5965289" cy="200345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altLang="pl-PL" sz="2000" dirty="0"/>
              <a:t>Komunikacja interpersonalna polega na wykorzystaniu </a:t>
            </a:r>
            <a:r>
              <a:rPr lang="pl-PL" altLang="pl-PL" sz="2000" dirty="0" smtClean="0"/>
              <a:t>dwóch </a:t>
            </a:r>
            <a:r>
              <a:rPr lang="pl-PL" altLang="pl-PL" sz="2000" dirty="0"/>
              <a:t>elementów</a:t>
            </a:r>
            <a:r>
              <a:rPr lang="pl-PL" altLang="pl-PL" sz="2000" dirty="0" smtClean="0"/>
              <a:t>:</a:t>
            </a:r>
          </a:p>
          <a:p>
            <a:r>
              <a:rPr lang="pl-PL" sz="2000" dirty="0"/>
              <a:t>Komunikacja werbalna(słowna) - przekazywanie </a:t>
            </a:r>
            <a:r>
              <a:rPr lang="pl-PL" sz="2000" dirty="0" smtClean="0"/>
              <a:t>informacji </a:t>
            </a:r>
            <a:r>
              <a:rPr lang="pl-PL" sz="2000" dirty="0"/>
              <a:t>i wiadomości słowem</a:t>
            </a:r>
            <a:r>
              <a:rPr lang="pl-PL" sz="2000" dirty="0" smtClean="0"/>
              <a:t>.</a:t>
            </a:r>
          </a:p>
        </p:txBody>
      </p:sp>
      <p:pic>
        <p:nvPicPr>
          <p:cNvPr id="3074" name="Picture 2" descr="Podobny obr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1411735"/>
            <a:ext cx="5791084" cy="241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21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876425" y="3949690"/>
            <a:ext cx="97726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/>
          </a:p>
          <a:p>
            <a:endParaRPr lang="pl-PL" dirty="0"/>
          </a:p>
          <a:p>
            <a:r>
              <a:rPr lang="pl-PL" dirty="0"/>
              <a:t>Komunikacja niewerbalna( bezsłowna) może wyrażać się poprzez: gestykulację, mimikę i wyraz twarzy, dotyk i kontakt fizyczny, dystans przestrzenny, kontakt wzrokowy i wymianę spojrzeń, sposób w jaki chodzimy , stoimy, siedzimy, nasze otoczenie, nasz wygląd, niewerbalne aspekty mowy ( intonacja głosu, akcent, rytm mówienia).</a:t>
            </a:r>
            <a:endParaRPr lang="pl-PL" altLang="pl-PL" dirty="0"/>
          </a:p>
          <a:p>
            <a:pPr algn="just"/>
            <a:r>
              <a:rPr lang="pl-PL" altLang="pl-PL" dirty="0"/>
              <a:t>Niezgodność komunikacji werbalnej i niewerbalnej prowadzi do zamieszania komunikacyjnego i niezrozumienia komunikatu</a:t>
            </a:r>
          </a:p>
        </p:txBody>
      </p:sp>
      <p:pic>
        <p:nvPicPr>
          <p:cNvPr id="4" name="Picture 2" descr="Znalezione obrazy dla zapytania komunikacja interpersonalna prezentac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228599"/>
            <a:ext cx="6610350" cy="416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760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dobny obr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666626"/>
            <a:ext cx="8252522" cy="575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192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063261" y="316754"/>
            <a:ext cx="9214339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pl-PL" sz="3600" b="1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AKTYWNE SŁUCHANIE</a:t>
            </a:r>
          </a:p>
          <a:p>
            <a:pPr algn="ctr">
              <a:spcAft>
                <a:spcPts val="0"/>
              </a:spcAft>
            </a:pPr>
            <a:endParaRPr lang="pl-PL" sz="3600" b="1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wyrażenie zainteresowania poprzez zwrócenie się do mówiącego, zachęcanie do kontynuowania wypowiedzi,</a:t>
            </a:r>
            <a:endParaRPr lang="pl-PL" sz="4000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utrzymanie kontaktu wzrokowego ze swoim rozmówcą ( nie patrzymy bez przerwy, ale przez większość czasu),</a:t>
            </a:r>
            <a:endParaRPr lang="pl-PL" sz="4000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pozwolenie drugiej osobie wypowiedzieć się w pełni, aby wyrażała swoje uczucia, aby swobodnie wypowiadała się,</a:t>
            </a:r>
            <a:endParaRPr lang="pl-PL" sz="4000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przekazywanie drugiej osobie informacji, że chcemy ją wysłuchać i zrozumieć oraz, że ją akceptujemy,</a:t>
            </a:r>
            <a:endParaRPr lang="pl-PL" sz="4000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słuchając nie udzielamy rad, pozwalamy osobie mówiącej na samodzielne odszukanie rozwiązań dla jej problemów,</a:t>
            </a:r>
            <a:endParaRPr lang="pl-PL" sz="4000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nieprzeszkadzanie i nierozpraszanie mówcy,</a:t>
            </a:r>
            <a:endParaRPr lang="pl-PL" sz="4000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delikatne zachęcanie mówiącego poprzez wyrażanie na bieżąco swoich odczuć,</a:t>
            </a:r>
            <a:endParaRPr lang="pl-PL" sz="4000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dopytywanie o szczegóły i dodatkowe informacje, ale robimy to z umiarem, delikatnie,(należy uważać, aby zadawanie pytań nie zmieniło się w wypytywanie),</a:t>
            </a:r>
            <a:endParaRPr lang="pl-PL" sz="4000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- powstrzymywanie się od wyrażania własnej opinii czy dezaprobaty,</a:t>
            </a:r>
            <a:endParaRPr lang="pl-PL" sz="4000" dirty="0" smtClean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571500" indent="-5715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pl-PL" sz="40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08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Techniki aktywnego słuchania – ćwiczenieĆwiczenie: rysowanieDo przeprowadzenia ćwiczenia potrzebnabędzie 1 osoba.Osoba ta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950" y="237044"/>
            <a:ext cx="8441615" cy="610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29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64325" y="524097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pl-PL" sz="4000" b="1" dirty="0">
                <a:ea typeface="Times New Roman" panose="02020603050405020304" pitchFamily="18" charset="0"/>
              </a:rPr>
              <a:t>Bariery </a:t>
            </a:r>
            <a:r>
              <a:rPr lang="pl-PL" sz="4000" b="1" dirty="0" smtClean="0">
                <a:ea typeface="Times New Roman" panose="02020603050405020304" pitchFamily="18" charset="0"/>
              </a:rPr>
              <a:t>komunikacyjne</a:t>
            </a:r>
            <a:br>
              <a:rPr lang="pl-PL" sz="4000" b="1" dirty="0" smtClean="0">
                <a:ea typeface="Times New Roman" panose="02020603050405020304" pitchFamily="18" charset="0"/>
              </a:rPr>
            </a:br>
            <a:r>
              <a:rPr lang="pl-PL" b="1" u="sng" dirty="0" smtClean="0">
                <a:ea typeface="Times New Roman" panose="02020603050405020304" pitchFamily="18" charset="0"/>
              </a:rPr>
              <a:t>Osądzanie</a:t>
            </a:r>
            <a:r>
              <a:rPr lang="pl-PL" b="1" dirty="0" smtClean="0">
                <a:ea typeface="Times New Roman" panose="02020603050405020304" pitchFamily="18" charset="0"/>
              </a:rPr>
              <a:t/>
            </a:r>
            <a:br>
              <a:rPr lang="pl-PL" b="1" dirty="0" smtClean="0">
                <a:ea typeface="Times New Roman" panose="02020603050405020304" pitchFamily="18" charset="0"/>
              </a:rPr>
            </a:br>
            <a:r>
              <a:rPr lang="pl-PL" sz="1800" dirty="0" smtClean="0">
                <a:ea typeface="Times New Roman" panose="02020603050405020304" pitchFamily="18" charset="0"/>
              </a:rPr>
              <a:t> </a:t>
            </a:r>
            <a:r>
              <a:rPr lang="pl-PL" sz="2000" dirty="0">
                <a:ea typeface="Times New Roman" panose="02020603050405020304" pitchFamily="18" charset="0"/>
              </a:rPr>
              <a:t>polega na narzucaniu własnych wartości innym osobom i formułowaniu rozwiązań cudzych problemów. Kiedy osądzamy, nie słuchamy tego, co mówią inni, ponieważ zajęci jesteśmy oceną ich wyglądu, tonu głosu i słów, których </a:t>
            </a:r>
            <a:r>
              <a:rPr lang="pl-PL" sz="2000" dirty="0" smtClean="0">
                <a:ea typeface="Times New Roman" panose="02020603050405020304" pitchFamily="18" charset="0"/>
              </a:rPr>
              <a:t>używają.</a:t>
            </a:r>
            <a:br>
              <a:rPr lang="pl-PL" sz="2000" dirty="0" smtClean="0">
                <a:ea typeface="Times New Roman" panose="02020603050405020304" pitchFamily="18" charset="0"/>
              </a:rPr>
            </a:br>
            <a:r>
              <a:rPr lang="pl-PL" sz="2000" dirty="0" smtClean="0">
                <a:ea typeface="Times New Roman" panose="02020603050405020304" pitchFamily="18" charset="0"/>
              </a:rPr>
              <a:t/>
            </a:r>
            <a:br>
              <a:rPr lang="pl-PL" sz="2000" dirty="0" smtClean="0">
                <a:ea typeface="Times New Roman" panose="02020603050405020304" pitchFamily="18" charset="0"/>
              </a:rPr>
            </a:br>
            <a:r>
              <a:rPr lang="pl-PL" sz="2000" dirty="0" smtClean="0">
                <a:ea typeface="Times New Roman" panose="02020603050405020304" pitchFamily="18" charset="0"/>
              </a:rPr>
              <a:t>Jak zachowuje się ktoś , kto osądza?</a:t>
            </a:r>
            <a:br>
              <a:rPr lang="pl-PL" sz="2000" dirty="0" smtClean="0">
                <a:ea typeface="Times New Roman" panose="02020603050405020304" pitchFamily="18" charset="0"/>
              </a:rPr>
            </a:b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76400" y="3276600"/>
            <a:ext cx="5229225" cy="3500383"/>
          </a:xfrm>
        </p:spPr>
        <p:txBody>
          <a:bodyPr/>
          <a:lstStyle/>
          <a:p>
            <a:r>
              <a:rPr lang="pl-PL" dirty="0" smtClean="0"/>
              <a:t> </a:t>
            </a:r>
            <a:r>
              <a:rPr lang="pl-PL" dirty="0"/>
              <a:t>Krytykuje: </a:t>
            </a:r>
            <a:r>
              <a:rPr lang="pl-PL" i="1" dirty="0"/>
              <a:t>,,Czy ty naprawdę nic nie rozumiesz?”.</a:t>
            </a:r>
            <a:endParaRPr lang="pl-PL" dirty="0"/>
          </a:p>
          <a:p>
            <a:r>
              <a:rPr lang="pl-PL" dirty="0" smtClean="0"/>
              <a:t>Obraża</a:t>
            </a:r>
            <a:r>
              <a:rPr lang="pl-PL" dirty="0"/>
              <a:t>: </a:t>
            </a:r>
            <a:r>
              <a:rPr lang="pl-PL" i="1" dirty="0"/>
              <a:t>,,To dlatego, że jesteś leniwa”.</a:t>
            </a:r>
            <a:endParaRPr lang="pl-PL" dirty="0"/>
          </a:p>
          <a:p>
            <a:r>
              <a:rPr lang="pl-PL" dirty="0" smtClean="0"/>
              <a:t>Orzeka</a:t>
            </a:r>
            <a:r>
              <a:rPr lang="pl-PL" dirty="0"/>
              <a:t>: </a:t>
            </a:r>
            <a:r>
              <a:rPr lang="pl-PL" i="1" dirty="0"/>
              <a:t>,,Ciebie w ogóle ten temat nie interesuje”.</a:t>
            </a:r>
            <a:endParaRPr lang="pl-PL" dirty="0"/>
          </a:p>
          <a:p>
            <a:r>
              <a:rPr lang="pl-PL" dirty="0" smtClean="0"/>
              <a:t>Chwali </a:t>
            </a:r>
            <a:r>
              <a:rPr lang="pl-PL" dirty="0"/>
              <a:t>po to, by oceniać lub manipulować: </a:t>
            </a:r>
            <a:endParaRPr lang="pl-PL" dirty="0" smtClean="0"/>
          </a:p>
          <a:p>
            <a:r>
              <a:rPr lang="pl-PL" i="1" dirty="0" smtClean="0"/>
              <a:t>,,</a:t>
            </a:r>
            <a:r>
              <a:rPr lang="pl-PL" i="1" dirty="0"/>
              <a:t>Gdybyś się trochę postarał, na pewno</a:t>
            </a:r>
            <a:r>
              <a:rPr lang="pl-PL" dirty="0"/>
              <a:t> </a:t>
            </a:r>
            <a:r>
              <a:rPr lang="pl-PL" i="1" dirty="0"/>
              <a:t>wyszłoby ci to znacznie lepiej</a:t>
            </a:r>
            <a:endParaRPr lang="pl-PL" dirty="0"/>
          </a:p>
        </p:txBody>
      </p:sp>
      <p:pic>
        <p:nvPicPr>
          <p:cNvPr id="8194" name="Picture 2" descr="Podobny obr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2895599"/>
            <a:ext cx="4686300" cy="360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16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66279" y="8527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pl-PL" b="1" u="sng" dirty="0">
                <a:ea typeface="Times New Roman" panose="02020603050405020304" pitchFamily="18" charset="0"/>
              </a:rPr>
              <a:t>DECYDOWANIE ZA INNYCH</a:t>
            </a:r>
            <a:r>
              <a:rPr lang="pl-PL" dirty="0">
                <a:ea typeface="Times New Roman" panose="02020603050405020304" pitchFamily="18" charset="0"/>
              </a:rPr>
              <a:t/>
            </a:r>
            <a:br>
              <a:rPr lang="pl-PL" dirty="0">
                <a:ea typeface="Times New Roman" panose="02020603050405020304" pitchFamily="18" charset="0"/>
              </a:rPr>
            </a:br>
            <a:r>
              <a:rPr lang="pl-PL" dirty="0">
                <a:ea typeface="Times New Roman" panose="02020603050405020304" pitchFamily="18" charset="0"/>
              </a:rPr>
              <a:t> </a:t>
            </a:r>
            <a:r>
              <a:rPr lang="pl-PL" sz="2000" dirty="0">
                <a:ea typeface="Times New Roman" panose="02020603050405020304" pitchFamily="18" charset="0"/>
              </a:rPr>
              <a:t>może utrudniać porozumiewanie się nawet wtedy, gdy podyktowane jest troską i chęcią pomocy. Decydując za innych uzależniamy ich od siebie i pozbawiamy możliwości samodzielnego podejmowania decyzji. Dajemy im także do zrozumienia, że ich odczucia, wartości i problemy są </a:t>
            </a:r>
            <a:r>
              <a:rPr lang="pl-PL" sz="2000" dirty="0" smtClean="0">
                <a:ea typeface="Times New Roman" panose="02020603050405020304" pitchFamily="18" charset="0"/>
              </a:rPr>
              <a:t>nieważne.</a:t>
            </a:r>
            <a:br>
              <a:rPr lang="pl-PL" sz="2000" dirty="0" smtClean="0">
                <a:ea typeface="Times New Roman" panose="02020603050405020304" pitchFamily="18" charset="0"/>
              </a:rPr>
            </a:br>
            <a:r>
              <a:rPr lang="pl-PL" sz="2000" dirty="0">
                <a:ea typeface="Times New Roman" panose="02020603050405020304" pitchFamily="18" charset="0"/>
              </a:rPr>
              <a:t/>
            </a:r>
            <a:br>
              <a:rPr lang="pl-PL" sz="2000" dirty="0">
                <a:ea typeface="Times New Roman" panose="02020603050405020304" pitchFamily="18" charset="0"/>
              </a:rPr>
            </a:br>
            <a:r>
              <a:rPr lang="pl-PL" sz="1300" dirty="0"/>
              <a:t/>
            </a:r>
            <a:br>
              <a:rPr lang="pl-PL" sz="1300" dirty="0"/>
            </a:br>
            <a:endParaRPr lang="pl-PL" sz="13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57325" y="2743199"/>
            <a:ext cx="5410199" cy="3914775"/>
          </a:xfrm>
        </p:spPr>
        <p:txBody>
          <a:bodyPr>
            <a:normAutofit/>
          </a:bodyPr>
          <a:lstStyle/>
          <a:p>
            <a:pPr algn="just"/>
            <a:endParaRPr lang="pl-PL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 smtClean="0">
                <a:latin typeface="+mj-lt"/>
                <a:ea typeface="Times New Roman" panose="02020603050405020304" pitchFamily="18" charset="0"/>
              </a:rPr>
              <a:t>Jak zachowuje się ktoś , kto decyduje za innych?</a:t>
            </a:r>
            <a:endParaRPr lang="pl-PL" dirty="0"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pl-PL" dirty="0" smtClean="0">
                <a:latin typeface="+mj-lt"/>
                <a:ea typeface="Times New Roman" panose="02020603050405020304" pitchFamily="18" charset="0"/>
              </a:rPr>
              <a:t>Rozkazuje</a:t>
            </a:r>
            <a:r>
              <a:rPr lang="pl-PL" dirty="0">
                <a:latin typeface="+mj-lt"/>
                <a:ea typeface="Times New Roman" panose="02020603050405020304" pitchFamily="18" charset="0"/>
              </a:rPr>
              <a:t>: </a:t>
            </a:r>
            <a:r>
              <a:rPr lang="pl-PL" i="1" dirty="0">
                <a:latin typeface="+mj-lt"/>
                <a:ea typeface="Times New Roman" panose="02020603050405020304" pitchFamily="18" charset="0"/>
              </a:rPr>
              <a:t>,,Będziesz się uczył 2 godziny każdego wieczora”.</a:t>
            </a:r>
            <a:endParaRPr lang="pl-PL" sz="4000" dirty="0"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pl-PL" dirty="0">
                <a:latin typeface="+mj-lt"/>
                <a:ea typeface="Times New Roman" panose="02020603050405020304" pitchFamily="18" charset="0"/>
              </a:rPr>
              <a:t>  Grozi: </a:t>
            </a:r>
            <a:r>
              <a:rPr lang="pl-PL" i="1" dirty="0">
                <a:latin typeface="+mj-lt"/>
                <a:ea typeface="Times New Roman" panose="02020603050405020304" pitchFamily="18" charset="0"/>
              </a:rPr>
              <a:t>,,Jeśli tego nie zrobisz…”.</a:t>
            </a:r>
          </a:p>
          <a:p>
            <a:pPr algn="just"/>
            <a:r>
              <a:rPr lang="pl-PL" dirty="0">
                <a:latin typeface="+mj-lt"/>
                <a:ea typeface="Times New Roman" panose="02020603050405020304" pitchFamily="18" charset="0"/>
              </a:rPr>
              <a:t> Moralizuje: </a:t>
            </a:r>
            <a:r>
              <a:rPr lang="pl-PL" i="1" dirty="0">
                <a:latin typeface="+mj-lt"/>
                <a:ea typeface="Times New Roman" panose="02020603050405020304" pitchFamily="18" charset="0"/>
              </a:rPr>
              <a:t>,,Powinieneś to zrobić”.</a:t>
            </a:r>
            <a:endParaRPr lang="pl-PL" sz="4000" dirty="0"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pl-PL" dirty="0">
                <a:latin typeface="+mj-lt"/>
                <a:ea typeface="Times New Roman" panose="02020603050405020304" pitchFamily="18" charset="0"/>
              </a:rPr>
              <a:t> Zadaje liczne/ niewłaściwe pytania: </a:t>
            </a:r>
            <a:r>
              <a:rPr lang="pl-PL" i="1" dirty="0">
                <a:latin typeface="+mj-lt"/>
                <a:ea typeface="Times New Roman" panose="02020603050405020304" pitchFamily="18" charset="0"/>
              </a:rPr>
              <a:t>,,Gdzie byłeś? Co robiłeś? Kto był z tobą? </a:t>
            </a:r>
            <a:r>
              <a:rPr lang="pl-PL" dirty="0">
                <a:latin typeface="+mj-lt"/>
                <a:ea typeface="Times New Roman" panose="02020603050405020304" pitchFamily="18" charset="0"/>
              </a:rPr>
              <a:t>( Pytania tego typu zdecydowanie nie ułatwiają komunikacji).</a:t>
            </a:r>
            <a:endParaRPr lang="pl-PL" sz="4000" dirty="0"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11266" name="Picture 2" descr="Znalezione obrazy dla zapytania komunikacja interpersonalna prezentac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4" y="2930525"/>
            <a:ext cx="5013325" cy="300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68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185</TotalTime>
  <Words>840</Words>
  <Application>Microsoft Office PowerPoint</Application>
  <PresentationFormat>Niestandardowy</PresentationFormat>
  <Paragraphs>89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Smuga</vt:lpstr>
      <vt:lpstr>WIELCY OBYWATELE  MAŁYCH SZKÓŁ</vt:lpstr>
      <vt:lpstr>Definiowanie pojęcia komunikacji</vt:lpstr>
      <vt:lpstr>KOMUNIKACJA INTERPERSONALNA</vt:lpstr>
      <vt:lpstr>Prezentacja programu PowerPoint</vt:lpstr>
      <vt:lpstr>Prezentacja programu PowerPoint</vt:lpstr>
      <vt:lpstr>Prezentacja programu PowerPoint</vt:lpstr>
      <vt:lpstr>Prezentacja programu PowerPoint</vt:lpstr>
      <vt:lpstr>Bariery komunikacyjne Osądzanie  polega na narzucaniu własnych wartości innym osobom i formułowaniu rozwiązań cudzych problemów. Kiedy osądzamy, nie słuchamy tego, co mówią inni, ponieważ zajęci jesteśmy oceną ich wyglądu, tonu głosu i słów, których używają.  Jak zachowuje się ktoś , kto osądza? </vt:lpstr>
      <vt:lpstr>DECYDOWANIE ZA INNYCH  może utrudniać porozumiewanie się nawet wtedy, gdy podyktowane jest troską i chęcią pomocy. Decydując za innych uzależniamy ich od siebie i pozbawiamy możliwości samodzielnego podejmowania decyzji. Dajemy im także do zrozumienia, że ich odczucia, wartości i problemy są nieważne.   </vt:lpstr>
      <vt:lpstr>UCIEKANIE OD CUDZYCH PROBLEMÓW polega na tym, że nie jesteśmy skłonni zajmować nimi. Nie bierzemy pod uwagę uczuć ani  zmartwień innych ludzi. Nie chcemy zajmować się ich lękami, obawami i troskami.    </vt:lpstr>
      <vt:lpstr>,,ŚCIĄGAWKA Z KOMUNIKACJI”  Zasady skutecznego komunikowania się. </vt:lpstr>
      <vt:lpstr>Zasady skutecznego komunikowania się</vt:lpstr>
      <vt:lpstr>Podsumowanie, czyli dobre rady</vt:lpstr>
      <vt:lpstr>Podsumowanie, czyli dobre rady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WIELCY OBYWATELE  MAŁYCH SZKÓŁ</dc:title>
  <dc:creator>podkarpacki podkarpacki</dc:creator>
  <cp:lastModifiedBy>Domek</cp:lastModifiedBy>
  <cp:revision>21</cp:revision>
  <dcterms:created xsi:type="dcterms:W3CDTF">2017-11-19T15:10:39Z</dcterms:created>
  <dcterms:modified xsi:type="dcterms:W3CDTF">2017-12-06T17:05:59Z</dcterms:modified>
</cp:coreProperties>
</file>